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6" r:id="rId3"/>
  </p:sldMasterIdLst>
  <p:notesMasterIdLst>
    <p:notesMasterId r:id="rId12"/>
  </p:notesMasterIdLst>
  <p:handoutMasterIdLst>
    <p:handoutMasterId r:id="rId13"/>
  </p:handoutMasterIdLst>
  <p:sldIdLst>
    <p:sldId id="351" r:id="rId4"/>
    <p:sldId id="365" r:id="rId5"/>
    <p:sldId id="363" r:id="rId6"/>
    <p:sldId id="364" r:id="rId7"/>
    <p:sldId id="362" r:id="rId8"/>
    <p:sldId id="361" r:id="rId9"/>
    <p:sldId id="360" r:id="rId10"/>
    <p:sldId id="366" r:id="rId11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  <a:srgbClr val="320066"/>
    <a:srgbClr val="F68426"/>
    <a:srgbClr val="3795AF"/>
    <a:srgbClr val="FF6600"/>
    <a:srgbClr val="A50021"/>
    <a:srgbClr val="CC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68571" autoAdjust="0"/>
  </p:normalViewPr>
  <p:slideViewPr>
    <p:cSldViewPr>
      <p:cViewPr varScale="1">
        <p:scale>
          <a:sx n="81" d="100"/>
          <a:sy n="81" d="100"/>
        </p:scale>
        <p:origin x="67" y="5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95" d="100"/>
          <a:sy n="95" d="100"/>
        </p:scale>
        <p:origin x="-2022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D6DED-F5EE-4DBB-964C-72108157CC7D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B24B6-B2CB-4E32-88CE-9157E4A27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84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2A1C3-4FEB-4BEF-B86A-D2410F01F9C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77C59-B90B-497C-A25D-CE830304A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5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77C59-B90B-497C-A25D-CE830304AD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02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491630"/>
            <a:ext cx="5472608" cy="1440160"/>
          </a:xfrm>
        </p:spPr>
        <p:txBody>
          <a:bodyPr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202682"/>
            <a:ext cx="5472608" cy="73722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8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71464" y="2089548"/>
            <a:ext cx="4300537" cy="112990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861" y="63245"/>
            <a:ext cx="1152146" cy="8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71150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62924" y="4810275"/>
            <a:ext cx="2133600" cy="273844"/>
          </a:xfrm>
        </p:spPr>
        <p:txBody>
          <a:bodyPr/>
          <a:lstStyle/>
          <a:p>
            <a:fld id="{B230FB2D-6228-4E21-8EA4-AF43349A18F4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8736" y="978614"/>
            <a:ext cx="8655226" cy="64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7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>
              <a:buClr>
                <a:srgbClr val="E64135"/>
              </a:buClr>
              <a:buFont typeface="Verdana" panose="020B0604030504040204" pitchFamily="34" charset="0"/>
              <a:buChar char="›"/>
              <a:defRPr/>
            </a:lvl1pPr>
            <a:lvl2pPr marL="471488" indent="-201216">
              <a:buClr>
                <a:srgbClr val="E64135"/>
              </a:buClr>
              <a:buFont typeface="Verdana" panose="020B060403050404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66226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3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58306"/>
            <a:ext cx="7772400" cy="1021556"/>
          </a:xfrm>
        </p:spPr>
        <p:txBody>
          <a:bodyPr anchor="t">
            <a:noAutofit/>
          </a:bodyPr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560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6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5482952" cy="3171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168" y="1203598"/>
            <a:ext cx="2602632" cy="2736304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45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5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2744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71464" y="2089548"/>
            <a:ext cx="4300537" cy="112990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861" y="63245"/>
            <a:ext cx="1152146" cy="8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4371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62924" y="4810275"/>
            <a:ext cx="2133600" cy="273844"/>
          </a:xfrm>
        </p:spPr>
        <p:txBody>
          <a:bodyPr/>
          <a:lstStyle/>
          <a:p>
            <a:fld id="{B230FB2D-6228-4E21-8EA4-AF43349A18F4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8736" y="978614"/>
            <a:ext cx="8655226" cy="64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7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>
              <a:buClr>
                <a:srgbClr val="E64135"/>
              </a:buClr>
              <a:buFont typeface="Verdana" panose="020B0604030504040204" pitchFamily="34" charset="0"/>
              <a:buChar char="›"/>
              <a:defRPr/>
            </a:lvl1pPr>
            <a:lvl2pPr marL="471488" indent="-201216">
              <a:buClr>
                <a:srgbClr val="E64135"/>
              </a:buClr>
              <a:buFont typeface="Verdana" panose="020B060403050404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29785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17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91E08-53F6-4B30-8521-A8FFEF1ADBB8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7" r:id="rId6"/>
    <p:sldLayoutId id="2147483669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33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09010" y="992359"/>
            <a:ext cx="8655226" cy="5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4535" y="481027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4" descr="imag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6" t="19238" r="58356" b="66856"/>
          <a:stretch>
            <a:fillRect/>
          </a:stretch>
        </p:blipFill>
        <p:spPr bwMode="auto">
          <a:xfrm>
            <a:off x="289614" y="4667852"/>
            <a:ext cx="1447525" cy="28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614" y="115022"/>
            <a:ext cx="2073497" cy="65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71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GB" sz="2400" b="1" baseline="0" dirty="0">
          <a:solidFill>
            <a:srgbClr val="E64135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ts val="450"/>
        </a:spcAft>
        <a:buClr>
          <a:srgbClr val="E64135"/>
        </a:buClr>
        <a:buSzPct val="70000"/>
        <a:buFont typeface="Verdana" panose="020B0604030504040204" pitchFamily="34" charset="0"/>
        <a:buChar char="›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01216" algn="l" rtl="0" eaLnBrk="1" fontAlgn="base" hangingPunct="1">
        <a:spcBef>
          <a:spcPct val="20000"/>
        </a:spcBef>
        <a:spcAft>
          <a:spcPct val="0"/>
        </a:spcAft>
        <a:buClr>
          <a:srgbClr val="E64135"/>
        </a:buClr>
        <a:buSzPct val="60000"/>
        <a:buFont typeface="Verdana" panose="020B0604030504040204" pitchFamily="34" charset="0"/>
        <a:buChar char="−"/>
        <a:defRPr sz="15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0000"/>
        <a:buFont typeface="Wingdings 2" pitchFamily="18" charset="2"/>
        <a:buChar char="¡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09010" y="992359"/>
            <a:ext cx="8655226" cy="5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4535" y="481027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4" descr="imag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6" t="19238" r="58356" b="66856"/>
          <a:stretch>
            <a:fillRect/>
          </a:stretch>
        </p:blipFill>
        <p:spPr bwMode="auto">
          <a:xfrm>
            <a:off x="289614" y="4667852"/>
            <a:ext cx="1447525" cy="28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614" y="115022"/>
            <a:ext cx="2073497" cy="65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34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GB" sz="2400" b="1" baseline="0" dirty="0">
          <a:solidFill>
            <a:srgbClr val="E64135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ts val="450"/>
        </a:spcAft>
        <a:buClr>
          <a:srgbClr val="E64135"/>
        </a:buClr>
        <a:buSzPct val="70000"/>
        <a:buFont typeface="Verdana" panose="020B0604030504040204" pitchFamily="34" charset="0"/>
        <a:buChar char="›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01216" algn="l" rtl="0" eaLnBrk="1" fontAlgn="base" hangingPunct="1">
        <a:spcBef>
          <a:spcPct val="20000"/>
        </a:spcBef>
        <a:spcAft>
          <a:spcPct val="0"/>
        </a:spcAft>
        <a:buClr>
          <a:srgbClr val="E64135"/>
        </a:buClr>
        <a:buSzPct val="60000"/>
        <a:buFont typeface="Verdana" panose="020B0604030504040204" pitchFamily="34" charset="0"/>
        <a:buChar char="−"/>
        <a:defRPr sz="15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0000"/>
        <a:buFont typeface="Wingdings 2" pitchFamily="18" charset="2"/>
        <a:buChar char="¡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99592" y="1556088"/>
            <a:ext cx="74888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320066"/>
              </a:solidFill>
            </a:endParaRPr>
          </a:p>
          <a:p>
            <a:pPr algn="ctr"/>
            <a:r>
              <a:rPr lang="en-GB" sz="2800" b="1" dirty="0" smtClean="0">
                <a:solidFill>
                  <a:srgbClr val="320066"/>
                </a:solidFill>
              </a:rPr>
              <a:t>Practical use of </a:t>
            </a:r>
            <a:r>
              <a:rPr lang="en-GB" sz="2800" b="1" dirty="0" smtClean="0">
                <a:solidFill>
                  <a:srgbClr val="320066"/>
                </a:solidFill>
              </a:rPr>
              <a:t>the </a:t>
            </a:r>
            <a:r>
              <a:rPr lang="en-GB" sz="2800" b="1" dirty="0" smtClean="0">
                <a:solidFill>
                  <a:srgbClr val="320066"/>
                </a:solidFill>
              </a:rPr>
              <a:t>LAC Cost Calculator</a:t>
            </a:r>
            <a:endParaRPr lang="en-GB" sz="2800" b="1" dirty="0">
              <a:solidFill>
                <a:srgbClr val="320066"/>
              </a:solidFill>
            </a:endParaRPr>
          </a:p>
          <a:p>
            <a:pPr algn="ctr"/>
            <a:endParaRPr lang="en-GB" dirty="0">
              <a:solidFill>
                <a:srgbClr val="320066"/>
              </a:solidFill>
            </a:endParaRPr>
          </a:p>
          <a:p>
            <a:pPr algn="ctr"/>
            <a:r>
              <a:rPr lang="en-GB" dirty="0">
                <a:solidFill>
                  <a:srgbClr val="320066"/>
                </a:solidFill>
              </a:rPr>
              <a:t>Presented by:</a:t>
            </a:r>
          </a:p>
          <a:p>
            <a:pPr algn="ctr"/>
            <a:r>
              <a:rPr lang="en-GB" sz="2400" dirty="0">
                <a:solidFill>
                  <a:srgbClr val="320066"/>
                </a:solidFill>
              </a:rPr>
              <a:t>David Gillson</a:t>
            </a:r>
          </a:p>
          <a:p>
            <a:pPr algn="ctr"/>
            <a:r>
              <a:rPr lang="en-GB" dirty="0">
                <a:solidFill>
                  <a:srgbClr val="320066"/>
                </a:solidFill>
              </a:rPr>
              <a:t>(NWD Performance and Intelligence Officer)</a:t>
            </a:r>
          </a:p>
        </p:txBody>
      </p:sp>
    </p:spTree>
    <p:extLst>
      <p:ext uri="{BB962C8B-B14F-4D97-AF65-F5344CB8AC3E}">
        <p14:creationId xmlns:p14="http://schemas.microsoft.com/office/powerpoint/2010/main" val="25052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878979"/>
            <a:ext cx="7704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err="1" smtClean="0">
                <a:solidFill>
                  <a:srgbClr val="330066"/>
                </a:solidFill>
              </a:rPr>
              <a:t>Costed</a:t>
            </a:r>
            <a:r>
              <a:rPr lang="en-GB" sz="1600" dirty="0" smtClean="0">
                <a:solidFill>
                  <a:srgbClr val="330066"/>
                </a:solidFill>
              </a:rPr>
              <a:t> Case Study</a:t>
            </a:r>
            <a:endParaRPr lang="en-GB" sz="1600" dirty="0">
              <a:solidFill>
                <a:srgbClr val="330066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21485"/>
            <a:ext cx="2125980" cy="17005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2267744" y="1459815"/>
            <a:ext cx="69665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year old male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Numerous placement breakdowns until Autumn 2013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referral in 2011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Considered “</a:t>
            </a:r>
            <a:r>
              <a:rPr lang="en-GB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unfosterable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Placed into Long Term Local Authority Residential care Autumn 2013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34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9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43" y="1041121"/>
            <a:ext cx="8553513" cy="30612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78" y="1011795"/>
            <a:ext cx="8546677" cy="30323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11" y="1017615"/>
            <a:ext cx="8561544" cy="313056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236296" y="3507854"/>
            <a:ext cx="1899670" cy="6638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444208" y="2499709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Cost to NYCC 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Year One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100392" y="3169546"/>
            <a:ext cx="0" cy="338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3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637" y="882665"/>
            <a:ext cx="4958725" cy="337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5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9552" y="127908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400" dirty="0">
              <a:solidFill>
                <a:srgbClr val="32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725090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Child C in Foster Care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Child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C was successfully placed in foster care. The foster family was one of the key workers at a NWD hub who worked with Child C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Child C built up a very strong relationship with this worker. </a:t>
            </a:r>
            <a:endParaRPr lang="en-GB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Child C had been in this placement for the same period he was in residential 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care</a:t>
            </a: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In addition, since going into foster care, Child C’s involvement in criminality, arrests, charges, and missing from home incidents have decreased to none.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88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6" y="33124"/>
            <a:ext cx="9144000" cy="5143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4206"/>
            <a:ext cx="8352928" cy="29532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28212"/>
            <a:ext cx="8352928" cy="295325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164288" y="3507854"/>
            <a:ext cx="158417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109430" y="250483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Cost to NYCC Year 2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endCxn id="6" idx="0"/>
          </p:cNvCxnSpPr>
          <p:nvPr/>
        </p:nvCxnSpPr>
        <p:spPr>
          <a:xfrm>
            <a:off x="7943850" y="3166110"/>
            <a:ext cx="12526" cy="3417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78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637" y="882665"/>
            <a:ext cx="4958725" cy="337817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637" y="882665"/>
            <a:ext cx="4958725" cy="337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2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9552" y="1002089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Summary</a:t>
            </a:r>
          </a:p>
          <a:p>
            <a:pPr algn="ctr">
              <a:spcAft>
                <a:spcPts val="0"/>
              </a:spcAft>
            </a:pPr>
            <a:endParaRPr lang="en-GB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Year One in residential placement cost NYCC an estimated £178K</a:t>
            </a:r>
          </a:p>
          <a:p>
            <a:pPr algn="ctr">
              <a:spcAft>
                <a:spcPts val="0"/>
              </a:spcAft>
            </a:pPr>
            <a:endParaRPr lang="en-GB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Year Two in specialist foster care cost an estimated £86K</a:t>
            </a:r>
          </a:p>
          <a:p>
            <a:pPr algn="ctr">
              <a:spcAft>
                <a:spcPts val="0"/>
              </a:spcAft>
            </a:pPr>
            <a:endParaRPr lang="en-GB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This is a </a:t>
            </a:r>
            <a:r>
              <a:rPr lang="en-GB" sz="20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51% saving </a:t>
            </a:r>
            <a:r>
              <a:rPr lang="en-GB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to NYCC</a:t>
            </a:r>
          </a:p>
          <a:p>
            <a:pPr algn="ctr">
              <a:spcAft>
                <a:spcPts val="0"/>
              </a:spcAft>
            </a:pPr>
            <a:endParaRPr lang="en-GB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Plus</a:t>
            </a:r>
          </a:p>
          <a:p>
            <a:pPr algn="ctr">
              <a:spcAft>
                <a:spcPts val="0"/>
              </a:spcAft>
            </a:pPr>
            <a:r>
              <a:rPr lang="en-GB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Much better outcomes for Child C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03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RiP Powerpoint">
  <a:themeElements>
    <a:clrScheme name="RiP Palette">
      <a:dk1>
        <a:srgbClr val="000000"/>
      </a:dk1>
      <a:lt1>
        <a:srgbClr val="FFFFFF"/>
      </a:lt1>
      <a:dk2>
        <a:srgbClr val="000000"/>
      </a:dk2>
      <a:lt2>
        <a:srgbClr val="E64135"/>
      </a:lt2>
      <a:accent1>
        <a:srgbClr val="E64135"/>
      </a:accent1>
      <a:accent2>
        <a:srgbClr val="7B0035"/>
      </a:accent2>
      <a:accent3>
        <a:srgbClr val="AD0051"/>
      </a:accent3>
      <a:accent4>
        <a:srgbClr val="E95E27"/>
      </a:accent4>
      <a:accent5>
        <a:srgbClr val="F8AE00"/>
      </a:accent5>
      <a:accent6>
        <a:srgbClr val="737373"/>
      </a:accent6>
      <a:hlink>
        <a:srgbClr val="FF0000"/>
      </a:hlink>
      <a:folHlink>
        <a:srgbClr val="FF0000"/>
      </a:folHlink>
    </a:clrScheme>
    <a:fontScheme name="ri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ip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iP Powerpoint">
  <a:themeElements>
    <a:clrScheme name="RiP Palette">
      <a:dk1>
        <a:srgbClr val="000000"/>
      </a:dk1>
      <a:lt1>
        <a:srgbClr val="FFFFFF"/>
      </a:lt1>
      <a:dk2>
        <a:srgbClr val="000000"/>
      </a:dk2>
      <a:lt2>
        <a:srgbClr val="E64135"/>
      </a:lt2>
      <a:accent1>
        <a:srgbClr val="E64135"/>
      </a:accent1>
      <a:accent2>
        <a:srgbClr val="7B0035"/>
      </a:accent2>
      <a:accent3>
        <a:srgbClr val="AD0051"/>
      </a:accent3>
      <a:accent4>
        <a:srgbClr val="E95E27"/>
      </a:accent4>
      <a:accent5>
        <a:srgbClr val="F8AE00"/>
      </a:accent5>
      <a:accent6>
        <a:srgbClr val="737373"/>
      </a:accent6>
      <a:hlink>
        <a:srgbClr val="FF0000"/>
      </a:hlink>
      <a:folHlink>
        <a:srgbClr val="FF0000"/>
      </a:folHlink>
    </a:clrScheme>
    <a:fontScheme name="ri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ip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7433</TotalTime>
  <Words>80</Words>
  <Application>Microsoft Office PowerPoint</Application>
  <PresentationFormat>On-screen Show (16:9)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Wingdings 2</vt:lpstr>
      <vt:lpstr>Default Theme</vt:lpstr>
      <vt:lpstr>1_RiP Powerpoint</vt:lpstr>
      <vt:lpstr>2_RiP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Loughborough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Walters</dc:creator>
  <cp:lastModifiedBy>David Gillson</cp:lastModifiedBy>
  <cp:revision>145</cp:revision>
  <cp:lastPrinted>2015-11-23T11:51:02Z</cp:lastPrinted>
  <dcterms:created xsi:type="dcterms:W3CDTF">2015-08-21T07:21:37Z</dcterms:created>
  <dcterms:modified xsi:type="dcterms:W3CDTF">2017-02-27T10:51:27Z</dcterms:modified>
</cp:coreProperties>
</file>